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84" r:id="rId3"/>
    <p:sldId id="260" r:id="rId4"/>
    <p:sldId id="258" r:id="rId5"/>
    <p:sldId id="265" r:id="rId6"/>
    <p:sldId id="262" r:id="rId7"/>
    <p:sldId id="266" r:id="rId8"/>
    <p:sldId id="267" r:id="rId9"/>
    <p:sldId id="270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5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0D41C"/>
    <a:srgbClr val="DDA313"/>
    <a:srgbClr val="713605"/>
    <a:srgbClr val="EAD32A"/>
    <a:srgbClr val="F0EA00"/>
    <a:srgbClr val="E9D017"/>
    <a:srgbClr val="FDFCD0"/>
    <a:srgbClr val="F6ECA6"/>
    <a:srgbClr val="CDC800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A9D10-BB60-4206-9BCA-755994357871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241AD-A764-48F8-B2E0-C312C8B7A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241AD-A764-48F8-B2E0-C312C8B7AAD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hemscott.com/static/cms/1/3/4/binary/1442831177/326982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img-2007-01.photosight.ru/22/1881976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japandaily.ru/images/img_1550.jpg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mk.ukr-info.net/smi/clients/mk/images/2353/27325.jpe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hyperlink" Target="http://www.photoukraine.com/i/articles/Lugansk%20Photos/007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moltat.ru/wp-content/uploads/2009/07/1-x_ec48d8e0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ru.wikipedia.org/wiki/%D0%A4%D0%B0%D0%B9%D0%BB:Coal.jp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metownsevier.com/wp-content/uploads/2013/04/Compass-And-Old-Map.jpg" TargetMode="External"/><Relationship Id="rId7" Type="http://schemas.openxmlformats.org/officeDocument/2006/relationships/hyperlink" Target="http://www.vippresent.ru/chasi_derevo/shturval_2.jpg" TargetMode="External"/><Relationship Id="rId2" Type="http://schemas.openxmlformats.org/officeDocument/2006/relationships/hyperlink" Target="http://www.pra3dnuk.ru/foto/3/23fev15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hop.kladz.ru/image/cache/data/goriz/sl492909-500x500.png" TargetMode="External"/><Relationship Id="rId5" Type="http://schemas.openxmlformats.org/officeDocument/2006/relationships/hyperlink" Target="http://img-fotki.yandex.ru/get/9323/206363740.48d/0_d6f26_6412ec2d_orig" TargetMode="External"/><Relationship Id="rId4" Type="http://schemas.openxmlformats.org/officeDocument/2006/relationships/hyperlink" Target="http://img-fotki.yandex.ru/get/9480/206363740.48e/0_d6f2f_4dd0f139_ori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188640"/>
            <a:ext cx="6912768" cy="2597418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Угольная промышленность</a:t>
            </a:r>
            <a:b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9класс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8023" y="5286388"/>
            <a:ext cx="4324819" cy="123895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spcBef>
                <a:spcPts val="0"/>
              </a:spcBef>
            </a:pPr>
            <a:r>
              <a:rPr lang="ru-RU" sz="2400" dirty="0" smtClean="0">
                <a:ln w="11430"/>
                <a:solidFill>
                  <a:schemeClr val="tx1"/>
                </a:solidFill>
              </a:rPr>
              <a:t>Учитель географии 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ln w="11430"/>
                <a:solidFill>
                  <a:schemeClr val="tx1"/>
                </a:solidFill>
              </a:rPr>
              <a:t>МБОУ «</a:t>
            </a:r>
            <a:r>
              <a:rPr lang="ru-RU" sz="2400" dirty="0" err="1" smtClean="0">
                <a:ln w="11430"/>
                <a:solidFill>
                  <a:schemeClr val="tx1"/>
                </a:solidFill>
              </a:rPr>
              <a:t>Архиповская</a:t>
            </a:r>
            <a:r>
              <a:rPr lang="ru-RU" sz="2400" dirty="0" smtClean="0">
                <a:ln w="11430"/>
                <a:solidFill>
                  <a:schemeClr val="tx1"/>
                </a:solidFill>
              </a:rPr>
              <a:t> СОШ»</a:t>
            </a:r>
          </a:p>
          <a:p>
            <a:pPr>
              <a:spcBef>
                <a:spcPts val="0"/>
              </a:spcBef>
            </a:pPr>
            <a:r>
              <a:rPr lang="ru-RU" sz="2400" dirty="0" err="1" smtClean="0">
                <a:ln w="11430"/>
                <a:solidFill>
                  <a:schemeClr val="tx1"/>
                </a:solidFill>
              </a:rPr>
              <a:t>Яхницкая</a:t>
            </a:r>
            <a:r>
              <a:rPr lang="ru-RU" sz="2400" dirty="0" smtClean="0">
                <a:ln w="11430"/>
                <a:solidFill>
                  <a:schemeClr val="tx1"/>
                </a:solidFill>
              </a:rPr>
              <a:t> В.П.</a:t>
            </a:r>
          </a:p>
        </p:txBody>
      </p:sp>
      <p:pic>
        <p:nvPicPr>
          <p:cNvPr id="6" name="Рисунок 5" descr="ugol_dlya_otopleniya_64330.jpe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2067" y="2782628"/>
            <a:ext cx="3888710" cy="228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35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Цель урока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познакомить </a:t>
            </a:r>
            <a:r>
              <a:rPr lang="ru-RU" dirty="0" smtClean="0"/>
              <a:t>с особенностями угольной промышленности, </a:t>
            </a:r>
            <a:endParaRPr lang="ru-RU" dirty="0" smtClean="0"/>
          </a:p>
          <a:p>
            <a:r>
              <a:rPr lang="ru-RU" dirty="0" smtClean="0"/>
              <a:t>показать </a:t>
            </a:r>
            <a:r>
              <a:rPr lang="ru-RU" dirty="0" smtClean="0"/>
              <a:t>проблемы отрасли, </a:t>
            </a:r>
            <a:endParaRPr lang="ru-RU" dirty="0" smtClean="0"/>
          </a:p>
          <a:p>
            <a:r>
              <a:rPr lang="ru-RU" dirty="0" smtClean="0"/>
              <a:t>изучить </a:t>
            </a:r>
            <a:r>
              <a:rPr lang="ru-RU" dirty="0" smtClean="0"/>
              <a:t>размещение угольной промышленности. </a:t>
            </a:r>
            <a:endParaRPr lang="ru-RU" dirty="0" smtClean="0"/>
          </a:p>
          <a:p>
            <a:r>
              <a:rPr lang="ru-RU" dirty="0" smtClean="0"/>
              <a:t>Выполнить </a:t>
            </a:r>
            <a:r>
              <a:rPr lang="ru-RU" dirty="0" smtClean="0"/>
              <a:t>практическую работу «Характеристика угольного бассейна».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60648"/>
            <a:ext cx="6789440" cy="94096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Угольная промышленность</a:t>
            </a:r>
            <a:endParaRPr lang="ru-RU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2" y="1071546"/>
            <a:ext cx="8321008" cy="5525806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/>
              <a:t>Особенности</a:t>
            </a:r>
          </a:p>
          <a:p>
            <a:pPr algn="ctr">
              <a:buNone/>
            </a:pPr>
            <a:r>
              <a:rPr lang="ru-RU" b="1" dirty="0" smtClean="0"/>
              <a:t>+                              -</a:t>
            </a:r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500034" y="3143248"/>
            <a:ext cx="3849333" cy="1186256"/>
            <a:chOff x="318815" y="5136"/>
            <a:chExt cx="3849333" cy="1186256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318815" y="5136"/>
              <a:ext cx="3849333" cy="118625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Прямоугольник 25"/>
            <p:cNvSpPr/>
            <p:nvPr/>
          </p:nvSpPr>
          <p:spPr>
            <a:xfrm>
              <a:off x="318815" y="5136"/>
              <a:ext cx="3849333" cy="11862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b="1" kern="1200" dirty="0" smtClean="0"/>
                <a:t>Огромные запасы угля</a:t>
              </a:r>
              <a:endParaRPr lang="ru-RU" sz="3600" b="1" kern="12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000628" y="2857496"/>
            <a:ext cx="3849333" cy="991719"/>
            <a:chOff x="4719618" y="79032"/>
            <a:chExt cx="3849333" cy="99171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4719618" y="79032"/>
              <a:ext cx="3849333" cy="991719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Прямоугольник 23"/>
            <p:cNvSpPr/>
            <p:nvPr/>
          </p:nvSpPr>
          <p:spPr>
            <a:xfrm>
              <a:off x="4719618" y="79032"/>
              <a:ext cx="3849333" cy="9917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b="1" kern="1200" dirty="0" smtClean="0"/>
                <a:t>Теплота сгорания ниже, чем у нефти и газа</a:t>
              </a:r>
              <a:endParaRPr lang="ru-RU" sz="1900" b="1" kern="1200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00034" y="4500570"/>
            <a:ext cx="3854568" cy="1984357"/>
            <a:chOff x="318815" y="719516"/>
            <a:chExt cx="3854568" cy="1984357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324050" y="719516"/>
              <a:ext cx="3849333" cy="198435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Прямоугольник 21"/>
            <p:cNvSpPr/>
            <p:nvPr/>
          </p:nvSpPr>
          <p:spPr>
            <a:xfrm>
              <a:off x="318815" y="719516"/>
              <a:ext cx="3849333" cy="1567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b="1" kern="1200" dirty="0" smtClean="0"/>
                <a:t>Незаменим в некоторых отраслях</a:t>
              </a:r>
              <a:endParaRPr lang="ru-RU" sz="3600" b="1" kern="1200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4929190" y="4000504"/>
            <a:ext cx="3849333" cy="857256"/>
            <a:chOff x="4719618" y="1009258"/>
            <a:chExt cx="3849333" cy="857256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4719618" y="1080696"/>
              <a:ext cx="3849333" cy="78581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Прямоугольник 19"/>
            <p:cNvSpPr/>
            <p:nvPr/>
          </p:nvSpPr>
          <p:spPr>
            <a:xfrm>
              <a:off x="4719618" y="1009258"/>
              <a:ext cx="3849333" cy="7858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b="1" kern="1200" dirty="0" smtClean="0"/>
                <a:t>Стоимость добычи выше, чем у нефти и газа</a:t>
              </a:r>
              <a:endParaRPr lang="ru-RU" sz="1900" b="1" kern="1200" dirty="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4857752" y="5643578"/>
            <a:ext cx="3849333" cy="916981"/>
            <a:chOff x="4680533" y="2504126"/>
            <a:chExt cx="3849333" cy="838804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4680533" y="2647002"/>
              <a:ext cx="3849333" cy="69592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4680533" y="2504126"/>
              <a:ext cx="3849333" cy="7858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b="1" kern="1200" dirty="0" smtClean="0"/>
                <a:t>Перевозка по ж/</a:t>
              </a:r>
              <a:r>
                <a:rPr lang="ru-RU" sz="1900" b="1" kern="1200" dirty="0" err="1" smtClean="0"/>
                <a:t>д</a:t>
              </a:r>
              <a:r>
                <a:rPr lang="ru-RU" sz="1900" b="1" kern="1200" dirty="0" smtClean="0"/>
                <a:t> дороже чем по трубопроводам</a:t>
              </a:r>
              <a:endParaRPr lang="ru-RU" sz="1900" b="1" kern="1200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4929190" y="5072074"/>
            <a:ext cx="3849333" cy="642942"/>
            <a:chOff x="4719618" y="1801915"/>
            <a:chExt cx="3849333" cy="910242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4719618" y="1801915"/>
              <a:ext cx="3849333" cy="86118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Прямоугольник 15"/>
            <p:cNvSpPr/>
            <p:nvPr/>
          </p:nvSpPr>
          <p:spPr>
            <a:xfrm>
              <a:off x="4719618" y="2016229"/>
              <a:ext cx="3849333" cy="6959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b="1" kern="1200" dirty="0" smtClean="0"/>
                <a:t>Большое число работников</a:t>
              </a:r>
              <a:endParaRPr lang="ru-RU" sz="19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2606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0"/>
            <a:ext cx="5357850" cy="1000108"/>
          </a:xfrm>
        </p:spPr>
        <p:txBody>
          <a:bodyPr>
            <a:normAutofit/>
          </a:bodyPr>
          <a:lstStyle/>
          <a:p>
            <a:r>
              <a:rPr lang="ru-RU" dirty="0" smtClean="0"/>
              <a:t>Виды угля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4" descr="i?id=9898786&amp;tov=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8587" y="214290"/>
            <a:ext cx="266541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i?id=77998743&amp;tov=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4143380"/>
            <a:ext cx="244792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i?id=56226562&amp;tov=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857364"/>
            <a:ext cx="3168650" cy="236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4500562" y="1214422"/>
            <a:ext cx="13328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БУРЫЙ</a:t>
            </a:r>
            <a:endParaRPr lang="ru-RU" sz="24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71472" y="4214818"/>
            <a:ext cx="21451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КАМЕННЫЙ</a:t>
            </a:r>
            <a:endParaRPr lang="ru-RU" sz="24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500826" y="3786190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Антрацит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14282" y="4786322"/>
            <a:ext cx="3643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ЭНЕРГЕТИЧЕСКИЙ УГОЛЬ</a:t>
            </a:r>
          </a:p>
          <a:p>
            <a:r>
              <a:rPr lang="ru-RU" dirty="0" smtClean="0"/>
              <a:t>Высокая теплота сгорания.</a:t>
            </a:r>
          </a:p>
          <a:p>
            <a:r>
              <a:rPr lang="ru-RU" dirty="0" smtClean="0"/>
              <a:t>Коксующийся  - металлургия.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786182" y="1714488"/>
            <a:ext cx="30718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УСТУПАЕТ КАМЕННОМУ:</a:t>
            </a:r>
          </a:p>
          <a:p>
            <a:pPr marL="342900" indent="-342900">
              <a:buAutoNum type="arabicPeriod"/>
            </a:pPr>
            <a:r>
              <a:rPr lang="ru-RU" dirty="0" smtClean="0"/>
              <a:t>Теплота сгорания в 2 раза ниже.</a:t>
            </a:r>
          </a:p>
          <a:p>
            <a:pPr marL="342900" indent="-342900">
              <a:buAutoNum type="arabicPeriod"/>
            </a:pPr>
            <a:r>
              <a:rPr lang="ru-RU" dirty="0" smtClean="0"/>
              <a:t>Много зольных частиц</a:t>
            </a:r>
          </a:p>
          <a:p>
            <a:pPr marL="342900" indent="-342900">
              <a:buAutoNum type="arabicPeriod"/>
            </a:pPr>
            <a:r>
              <a:rPr lang="ru-RU" dirty="0" smtClean="0"/>
              <a:t>Используется как местное топливо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857884" y="4357694"/>
            <a:ext cx="30718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</a:rPr>
              <a:t>Образуется из каменного угля при повышении давления и температуры на глубинах порядка 6 км.</a:t>
            </a:r>
          </a:p>
          <a:p>
            <a:endParaRPr lang="ru-RU" dirty="0" smtClean="0">
              <a:latin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</a:rPr>
              <a:t>Имеет наибольшую </a:t>
            </a:r>
          </a:p>
          <a:p>
            <a:r>
              <a:rPr lang="ru-RU" dirty="0" smtClean="0">
                <a:latin typeface="Times New Roman" pitchFamily="18" charset="0"/>
              </a:rPr>
              <a:t>теплоту сгорания.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67659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480" y="0"/>
            <a:ext cx="7215238" cy="1428736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3333CC"/>
                </a:solidFill>
              </a:rPr>
              <a:t/>
            </a:r>
            <a:br>
              <a:rPr lang="ru-RU" sz="4000" b="1" dirty="0" smtClean="0">
                <a:solidFill>
                  <a:srgbClr val="3333CC"/>
                </a:solidFill>
              </a:rPr>
            </a:br>
            <a:r>
              <a:rPr lang="ru-RU" sz="4000" b="1" dirty="0" smtClean="0">
                <a:solidFill>
                  <a:srgbClr val="3333CC"/>
                </a:solidFill>
              </a:rPr>
              <a:t/>
            </a:r>
            <a:br>
              <a:rPr lang="ru-RU" sz="4000" b="1" dirty="0" smtClean="0">
                <a:solidFill>
                  <a:srgbClr val="3333CC"/>
                </a:solidFill>
              </a:rPr>
            </a:br>
            <a:r>
              <a:rPr lang="ru-RU" sz="4000" b="1" dirty="0" smtClean="0">
                <a:solidFill>
                  <a:srgbClr val="3333CC"/>
                </a:solidFill>
              </a:rPr>
              <a:t>Способы добычи угля</a:t>
            </a:r>
            <a:br>
              <a:rPr lang="ru-RU" sz="4000" b="1" dirty="0" smtClean="0">
                <a:solidFill>
                  <a:srgbClr val="3333CC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>Добыча зависит от глубины залегания</a:t>
            </a:r>
            <a:r>
              <a:rPr lang="ru-RU" sz="2700" dirty="0" smtClean="0">
                <a:solidFill>
                  <a:srgbClr val="C00000"/>
                </a:solidFill>
              </a:rPr>
              <a:t/>
            </a:r>
            <a:br>
              <a:rPr lang="ru-RU" sz="2700" dirty="0" smtClean="0">
                <a:solidFill>
                  <a:srgbClr val="C00000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>угольных пластов</a:t>
            </a:r>
            <a:r>
              <a:rPr lang="ru-RU" sz="4000" b="1" dirty="0" smtClean="0">
                <a:solidFill>
                  <a:srgbClr val="C00000"/>
                </a:solidFill>
              </a:rPr>
              <a:t/>
            </a:r>
            <a:br>
              <a:rPr lang="ru-RU" sz="4000" b="1" dirty="0" smtClean="0">
                <a:solidFill>
                  <a:srgbClr val="C00000"/>
                </a:solidFill>
              </a:rPr>
            </a:br>
            <a:endParaRPr lang="ru-RU" sz="4000" b="1" dirty="0" smtClean="0">
              <a:solidFill>
                <a:srgbClr val="3333CC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28735"/>
            <a:ext cx="8229600" cy="469742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/>
              <a:t>    Открытый (в разрезах, в карьерах)</a:t>
            </a:r>
          </a:p>
        </p:txBody>
      </p:sp>
      <p:pic>
        <p:nvPicPr>
          <p:cNvPr id="10244" name="i-main-pic" descr="Картинка 126 из 393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071678"/>
            <a:ext cx="7715282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Подземный (в шахтах)</a:t>
            </a:r>
            <a:endParaRPr lang="ru-RU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Содержимое 8" descr="320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1500174"/>
            <a:ext cx="7572428" cy="50720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0"/>
            <a:ext cx="6972320" cy="127478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Способы добычи</a:t>
            </a:r>
            <a:endParaRPr lang="ru-RU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976" y="1142984"/>
            <a:ext cx="3857652" cy="715355"/>
          </a:xfrm>
        </p:spPr>
        <p:txBody>
          <a:bodyPr>
            <a:normAutofit/>
          </a:bodyPr>
          <a:lstStyle/>
          <a:p>
            <a:r>
              <a:rPr lang="ru-RU" dirty="0" smtClean="0"/>
              <a:t>Открытый (карьерный)</a:t>
            </a:r>
            <a:endParaRPr lang="ru-RU" dirty="0"/>
          </a:p>
        </p:txBody>
      </p:sp>
      <p:pic>
        <p:nvPicPr>
          <p:cNvPr id="8" name="Содержимое 7" descr="thumb_w80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95536" y="2357430"/>
            <a:ext cx="4040188" cy="328614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89418" y="1142984"/>
            <a:ext cx="3468862" cy="715355"/>
          </a:xfrm>
        </p:spPr>
        <p:txBody>
          <a:bodyPr/>
          <a:lstStyle/>
          <a:p>
            <a:r>
              <a:rPr lang="ru-RU" dirty="0" smtClean="0"/>
              <a:t>Закрытый (шахтный)</a:t>
            </a:r>
            <a:endParaRPr lang="ru-RU" dirty="0"/>
          </a:p>
        </p:txBody>
      </p:sp>
      <p:pic>
        <p:nvPicPr>
          <p:cNvPr id="9" name="Содержимое 8" descr="3203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714876" y="2357430"/>
            <a:ext cx="4214842" cy="3286148"/>
          </a:xfrm>
        </p:spPr>
      </p:pic>
      <p:sp>
        <p:nvSpPr>
          <p:cNvPr id="10" name="TextBox 9"/>
          <p:cNvSpPr txBox="1"/>
          <p:nvPr/>
        </p:nvSpPr>
        <p:spPr>
          <a:xfrm>
            <a:off x="428596" y="600076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ДЕШЁВЫЙ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786314" y="592933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ДОРОГОЙ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Угольные бассейны</a:t>
            </a:r>
            <a:endParaRPr lang="ru-RU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28662" y="2174875"/>
            <a:ext cx="7786742" cy="395128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Работа с картой атласа стр. 10-11</a:t>
            </a:r>
          </a:p>
          <a:p>
            <a:pPr marL="633222" indent="-514350">
              <a:buNone/>
            </a:pPr>
            <a:r>
              <a:rPr lang="ru-RU" sz="2800" dirty="0" smtClean="0"/>
              <a:t>Выписать названия угольных бассейнов</a:t>
            </a:r>
          </a:p>
          <a:p>
            <a:pPr marL="633222" indent="-514350">
              <a:buNone/>
            </a:pPr>
            <a:r>
              <a:rPr lang="ru-RU" sz="2800" dirty="0" smtClean="0"/>
              <a:t>А) каменных                        Б) бурых</a:t>
            </a:r>
          </a:p>
          <a:p>
            <a:pPr marL="633222" indent="-514350">
              <a:buNone/>
            </a:pPr>
            <a:r>
              <a:rPr lang="ru-RU" sz="2800" dirty="0" smtClean="0"/>
              <a:t>Подчеркнуть названия угольных </a:t>
            </a:r>
          </a:p>
          <a:p>
            <a:pPr marL="633222" indent="-514350">
              <a:buNone/>
            </a:pPr>
            <a:r>
              <a:rPr lang="ru-RU" sz="2800" dirty="0" smtClean="0"/>
              <a:t>бассейнов имеющих максимальную добычу угля.</a:t>
            </a:r>
          </a:p>
          <a:p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8358214" y="2174875"/>
            <a:ext cx="328586" cy="395128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400948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Транспортировка угла</a:t>
            </a:r>
            <a:endParaRPr lang="ru-RU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Содержимое 3" descr="energeticheskiy_ugolj_kamenniy_ugolj_buriy_ugolj_foto_larges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484784"/>
            <a:ext cx="4071966" cy="2664296"/>
          </a:xfrm>
        </p:spPr>
      </p:pic>
      <p:pic>
        <p:nvPicPr>
          <p:cNvPr id="5" name="Рисунок 4" descr="182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265712"/>
            <a:ext cx="3675828" cy="2592288"/>
          </a:xfrm>
          <a:prstGeom prst="rect">
            <a:avLst/>
          </a:prstGeom>
        </p:spPr>
      </p:pic>
      <p:pic>
        <p:nvPicPr>
          <p:cNvPr id="6" name="Рисунок 5" descr="news_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484783"/>
            <a:ext cx="3747266" cy="2683699"/>
          </a:xfrm>
          <a:prstGeom prst="rect">
            <a:avLst/>
          </a:prstGeom>
        </p:spPr>
      </p:pic>
      <p:pic>
        <p:nvPicPr>
          <p:cNvPr id="7" name="Рисунок 6" descr="22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4293096"/>
            <a:ext cx="4071966" cy="25649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544" y="1484784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Грузовой транспорт</a:t>
            </a:r>
            <a:endParaRPr lang="ru-RU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72000" y="1484784"/>
            <a:ext cx="4071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Железнодорожный</a:t>
            </a:r>
          </a:p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транспорт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4293096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Баржи</a:t>
            </a:r>
            <a:endParaRPr lang="ru-RU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4293096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Сухогрузы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214290"/>
            <a:ext cx="6686568" cy="1000132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Применение угля </a:t>
            </a:r>
            <a:endParaRPr lang="ru-RU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625609"/>
          </a:xfrm>
        </p:spPr>
        <p:txBody>
          <a:bodyPr/>
          <a:lstStyle/>
          <a:p>
            <a:r>
              <a:rPr lang="ru-RU" dirty="0" smtClean="0"/>
              <a:t>            ТЭС</a:t>
            </a:r>
          </a:p>
          <a:p>
            <a:endParaRPr lang="ru-RU" dirty="0"/>
          </a:p>
        </p:txBody>
      </p:sp>
      <p:pic>
        <p:nvPicPr>
          <p:cNvPr id="8" name="Рисунок 7" descr="japan_coal+pla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28802"/>
            <a:ext cx="5572132" cy="3357586"/>
          </a:xfrm>
          <a:prstGeom prst="rect">
            <a:avLst/>
          </a:prstGeom>
        </p:spPr>
      </p:pic>
      <p:pic>
        <p:nvPicPr>
          <p:cNvPr id="9" name="Рисунок 8" descr="4d6b73ecfb4a.jpg"/>
          <p:cNvPicPr>
            <a:picLocks noChangeAspect="1"/>
          </p:cNvPicPr>
          <p:nvPr/>
        </p:nvPicPr>
        <p:blipFill>
          <a:blip r:embed="rId3" cstate="print"/>
          <a:srcRect r="3932" b="16925"/>
          <a:stretch>
            <a:fillRect/>
          </a:stretch>
        </p:blipFill>
        <p:spPr>
          <a:xfrm>
            <a:off x="4788024" y="3571876"/>
            <a:ext cx="4355976" cy="32861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9512" y="5445224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Какой вид угля использует?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142852"/>
            <a:ext cx="6615130" cy="107157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Применение угля </a:t>
            </a:r>
            <a:endParaRPr lang="ru-RU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Содержимое 5" descr="06_lea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132856"/>
            <a:ext cx="4752252" cy="3164592"/>
          </a:xfrm>
        </p:spPr>
      </p:pic>
      <p:sp>
        <p:nvSpPr>
          <p:cNvPr id="5" name="Текст 5"/>
          <p:cNvSpPr txBox="1">
            <a:spLocks/>
          </p:cNvSpPr>
          <p:nvPr/>
        </p:nvSpPr>
        <p:spPr>
          <a:xfrm>
            <a:off x="1357290" y="1071546"/>
            <a:ext cx="6072230" cy="1129201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ЧЁРНАЯ МЕТАЛЛУРГИЯ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Рисунок 6" descr="40120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56583" y="3357562"/>
            <a:ext cx="4387417" cy="30683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512" y="5445224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Какой вид угля использует?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214290"/>
            <a:ext cx="6543692" cy="857256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Применение угля </a:t>
            </a:r>
            <a:endParaRPr lang="ru-RU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Содержимое 5" descr="06_lea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9176" y="2132856"/>
            <a:ext cx="3355634" cy="3164592"/>
          </a:xfrm>
        </p:spPr>
      </p:pic>
      <p:sp>
        <p:nvSpPr>
          <p:cNvPr id="5" name="Текст 5"/>
          <p:cNvSpPr txBox="1">
            <a:spLocks/>
          </p:cNvSpPr>
          <p:nvPr/>
        </p:nvSpPr>
        <p:spPr>
          <a:xfrm>
            <a:off x="1357290" y="1214422"/>
            <a:ext cx="7500990" cy="986325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Химическая промышленность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Рисунок 6" descr="40120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2279" y="3000372"/>
            <a:ext cx="3896025" cy="34255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512" y="5445224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Какой вид угля использует?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00166" y="0"/>
            <a:ext cx="7643834" cy="12144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Проблемы угольной промышленности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7313"/>
            <a:ext cx="8401080" cy="47688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dirty="0" smtClean="0"/>
              <a:t>   </a:t>
            </a:r>
            <a:r>
              <a:rPr lang="ru-RU" sz="2800" dirty="0" smtClean="0">
                <a:latin typeface="Times New Roman" pitchFamily="18" charset="0"/>
              </a:rPr>
              <a:t>Большая часть угольных бассейнов находится в </a:t>
            </a:r>
            <a:r>
              <a:rPr lang="ru-RU" sz="2800" dirty="0" err="1" smtClean="0">
                <a:latin typeface="Times New Roman" pitchFamily="18" charset="0"/>
              </a:rPr>
              <a:t>слабоосвоенных</a:t>
            </a:r>
            <a:r>
              <a:rPr lang="ru-RU" sz="2800" dirty="0" smtClean="0">
                <a:latin typeface="Times New Roman" pitchFamily="18" charset="0"/>
              </a:rPr>
              <a:t> районах Сибири и Дальнего Востока.</a:t>
            </a:r>
          </a:p>
          <a:p>
            <a:pPr eaLnBrk="1" hangingPunct="1"/>
            <a:endParaRPr lang="ru-RU" dirty="0" smtClean="0">
              <a:latin typeface="Times New Roman" pitchFamily="18" charset="0"/>
            </a:endParaRPr>
          </a:p>
        </p:txBody>
      </p:sp>
      <p:pic>
        <p:nvPicPr>
          <p:cNvPr id="20484" name="Picture 5" descr="Картинка 15 из 5621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643188"/>
            <a:ext cx="7072362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142852"/>
            <a:ext cx="7929618" cy="127478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Проблемы угольной промышленности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                           Вечная мерзлота</a:t>
            </a:r>
          </a:p>
        </p:txBody>
      </p:sp>
      <p:pic>
        <p:nvPicPr>
          <p:cNvPr id="26628" name="Picture 4" descr="vorkuta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2" y="2071678"/>
            <a:ext cx="7815291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14480" y="0"/>
            <a:ext cx="6515120" cy="1417638"/>
          </a:xfrm>
        </p:spPr>
        <p:txBody>
          <a:bodyPr/>
          <a:lstStyle/>
          <a:p>
            <a:pPr eaLnBrk="1" hangingPunct="1"/>
            <a:r>
              <a:rPr lang="ru-RU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Экологические проблемы</a:t>
            </a: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5000628" y="1268413"/>
            <a:ext cx="3929090" cy="48936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/>
            <a:r>
              <a:rPr lang="ru-RU" sz="2400" dirty="0"/>
              <a:t>Добыча угля в бассейне оказывает негативное воздействие на состояние воздушной и водной среды, ландшафты, земельные ресурсы. Воздушная среда подвергается пылевому загрязнению от горной техники и с поверхностей разрезов. Пыль выпадает на периферии разрезов, загрязняя почвы и растительность</a:t>
            </a:r>
          </a:p>
        </p:txBody>
      </p:sp>
      <p:pic>
        <p:nvPicPr>
          <p:cNvPr id="21508" name="Picture 6" descr="Картинка 6 из 20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700213"/>
            <a:ext cx="4576932" cy="4086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71670" y="274638"/>
            <a:ext cx="6157930" cy="5619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Экологические проблемы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08050"/>
            <a:ext cx="8858280" cy="521811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400" b="1" dirty="0" smtClean="0">
                <a:latin typeface="Times New Roman" pitchFamily="18" charset="0"/>
              </a:rPr>
              <a:t>                При обогащении образуются отвалы «пустой       породы» - терриконы</a:t>
            </a:r>
          </a:p>
        </p:txBody>
      </p:sp>
      <p:pic>
        <p:nvPicPr>
          <p:cNvPr id="22532" name="Picture 11" descr="Картинка 3 из 4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3213100"/>
            <a:ext cx="5292725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3" descr="Картинка 19 из 42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1700213"/>
            <a:ext cx="5292725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716463" y="274638"/>
            <a:ext cx="4176712" cy="1930400"/>
          </a:xfrm>
        </p:spPr>
        <p:txBody>
          <a:bodyPr/>
          <a:lstStyle/>
          <a:p>
            <a:pPr eaLnBrk="1" hangingPunct="1"/>
            <a:r>
              <a:rPr lang="ru-RU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Социально-экономические проблемы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0" y="3240088"/>
            <a:ext cx="5219700" cy="3444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l">
              <a:buFontTx/>
              <a:buAutoNum type="arabicPeriod"/>
            </a:pPr>
            <a:r>
              <a:rPr lang="ru-RU" sz="2000"/>
              <a:t>Шахтный и карьерный фонды изношены, используемое оборудование не соответствует мировому уровню.</a:t>
            </a:r>
          </a:p>
          <a:p>
            <a:pPr marL="342900" indent="-342900" algn="l">
              <a:buFontTx/>
              <a:buAutoNum type="arabicPeriod"/>
            </a:pPr>
            <a:endParaRPr lang="ru-RU" sz="2000"/>
          </a:p>
          <a:p>
            <a:pPr marL="342900" indent="-342900" algn="l"/>
            <a:r>
              <a:rPr lang="ru-RU" sz="2000"/>
              <a:t> 2. Убыточность огромного количества предприятий угольной промышленности приводит к закрытию шахт.</a:t>
            </a:r>
          </a:p>
          <a:p>
            <a:pPr marL="342900" indent="-342900" algn="l"/>
            <a:endParaRPr lang="ru-RU" sz="2000"/>
          </a:p>
          <a:p>
            <a:pPr marL="342900" indent="-342900" algn="l"/>
            <a:r>
              <a:rPr lang="ru-RU" sz="2000"/>
              <a:t>3. Проблемы занятости высвобожденных работников в шахтерских городах и поселках</a:t>
            </a:r>
            <a:r>
              <a:rPr lang="ru-RU" sz="1800"/>
              <a:t> </a:t>
            </a:r>
          </a:p>
        </p:txBody>
      </p:sp>
      <p:pic>
        <p:nvPicPr>
          <p:cNvPr id="23556" name="Picture 6" descr="1-x_ec48d8e0-400x30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2636838"/>
            <a:ext cx="4211637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5364163" y="5897563"/>
            <a:ext cx="3779837" cy="671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ru-RU" sz="2000"/>
              <a:t>Долина мертвецов (Коми, Урал)</a:t>
            </a:r>
          </a:p>
          <a:p>
            <a:pPr algn="l" eaLnBrk="0" hangingPunct="0"/>
            <a:endParaRPr lang="ru-RU" sz="180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3558" name="i-main-pic" descr="Картинка 87 из 393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88913"/>
            <a:ext cx="3970337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9"/>
          <p:cNvSpPr>
            <a:spLocks noGrp="1" noChangeArrowheads="1"/>
          </p:cNvSpPr>
          <p:nvPr>
            <p:ph type="title"/>
          </p:nvPr>
        </p:nvSpPr>
        <p:spPr>
          <a:xfrm>
            <a:off x="1643042" y="0"/>
            <a:ext cx="7286676" cy="1417638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ru-RU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Перспективы развития угольной промышленности</a:t>
            </a:r>
          </a:p>
        </p:txBody>
      </p:sp>
      <p:sp>
        <p:nvSpPr>
          <p:cNvPr id="29699" name="Rectangle 11"/>
          <p:cNvSpPr>
            <a:spLocks noChangeArrowheads="1"/>
          </p:cNvSpPr>
          <p:nvPr/>
        </p:nvSpPr>
        <p:spPr bwMode="auto">
          <a:xfrm>
            <a:off x="1285852" y="1362075"/>
            <a:ext cx="7534298" cy="15327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algn="l">
              <a:lnSpc>
                <a:spcPct val="130000"/>
              </a:lnSpc>
            </a:pPr>
            <a:r>
              <a:rPr lang="ru-RU" sz="2400" dirty="0"/>
              <a:t>1. Обеспечение конкурентоспособности в условиях насыщенности рынка </a:t>
            </a:r>
            <a:r>
              <a:rPr lang="ru-RU" sz="2400" dirty="0" smtClean="0"/>
              <a:t>альтернативными энергоресурсами</a:t>
            </a:r>
            <a:r>
              <a:rPr lang="ru-RU" sz="2400" dirty="0"/>
              <a:t>.</a:t>
            </a:r>
            <a:endParaRPr lang="ru-RU" dirty="0"/>
          </a:p>
        </p:txBody>
      </p:sp>
      <p:pic>
        <p:nvPicPr>
          <p:cNvPr id="25604" name="i-main-pic" descr="Картинка 3 из 27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5738" y="2420938"/>
            <a:ext cx="4899025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13"/>
          <p:cNvSpPr>
            <a:spLocks noChangeArrowheads="1"/>
          </p:cNvSpPr>
          <p:nvPr/>
        </p:nvSpPr>
        <p:spPr bwMode="auto">
          <a:xfrm>
            <a:off x="468313" y="3068638"/>
            <a:ext cx="3743325" cy="3013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 dirty="0"/>
              <a:t>2. Устойчивое и безопасное развитие угольной отрасли на основе современного научно-технического потенциала и технологий, отвечающих экологическим нормам.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857356" y="274638"/>
            <a:ext cx="7072362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Перспективы развития угольной промышленности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48" y="1600200"/>
            <a:ext cx="8215370" cy="4924425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ru-RU" sz="2400" dirty="0" smtClean="0">
                <a:latin typeface="Times New Roman" pitchFamily="18" charset="0"/>
              </a:rPr>
              <a:t>3. Развитие базовых угледобывающих районов и месторождений Сибири, Дальнего Востока и европейской части России.</a:t>
            </a:r>
          </a:p>
          <a:p>
            <a:pPr algn="just" eaLnBrk="1" hangingPunct="1">
              <a:lnSpc>
                <a:spcPct val="13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</a:rPr>
              <a:t>4. Расширение разработки месторождений с благоприятными горно-геологическими условиями.</a:t>
            </a:r>
          </a:p>
          <a:p>
            <a:pPr algn="just" eaLnBrk="1" hangingPunct="1">
              <a:lnSpc>
                <a:spcPct val="13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</a:rPr>
              <a:t>5. Повышение качества угольной продукции на основе увеличения глубины обогащения коксующихся углей, внедрения новых технологий обогащения и глубокой переработки энергетических углей.</a:t>
            </a:r>
          </a:p>
          <a:p>
            <a:pPr algn="just" eaLnBrk="1" hangingPunct="1">
              <a:lnSpc>
                <a:spcPct val="13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</a:rPr>
              <a:t>6. Развитие транспортной инфраструктуры </a:t>
            </a:r>
          </a:p>
          <a:p>
            <a:pPr eaLnBrk="1" hangingPunct="1">
              <a:lnSpc>
                <a:spcPct val="140000"/>
              </a:lnSpc>
            </a:pPr>
            <a:endParaRPr lang="ru-RU" sz="20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84" y="274638"/>
            <a:ext cx="6400816" cy="922337"/>
          </a:xfrm>
        </p:spPr>
        <p:txBody>
          <a:bodyPr/>
          <a:lstStyle/>
          <a:p>
            <a:pPr eaLnBrk="1" hangingPunct="1"/>
            <a:r>
              <a:rPr lang="ru-RU" sz="4000" dirty="0" smtClean="0">
                <a:solidFill>
                  <a:srgbClr val="33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Заключение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997200"/>
            <a:ext cx="8229600" cy="360045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endParaRPr lang="ru-RU" sz="1800" dirty="0" smtClean="0"/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ru-RU" sz="1800" dirty="0" smtClean="0"/>
              <a:t> </a:t>
            </a:r>
          </a:p>
          <a:p>
            <a:pPr eaLnBrk="1" hangingPunct="1">
              <a:lnSpc>
                <a:spcPct val="130000"/>
              </a:lnSpc>
            </a:pPr>
            <a:endParaRPr lang="ru-RU" sz="1800" dirty="0" smtClean="0"/>
          </a:p>
          <a:p>
            <a:pPr eaLnBrk="1" hangingPunct="1">
              <a:lnSpc>
                <a:spcPct val="130000"/>
              </a:lnSpc>
            </a:pPr>
            <a:endParaRPr lang="ru-RU" sz="1800" dirty="0" smtClean="0"/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</a:rPr>
              <a:t>     При инновационном подходе разработка российских угольных ресурсов способна многократно обогатить нашу страну.</a:t>
            </a:r>
          </a:p>
        </p:txBody>
      </p:sp>
      <p:pic>
        <p:nvPicPr>
          <p:cNvPr id="27652" name="Picture 4" descr="180px-Coal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714744" cy="385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857619" y="1285860"/>
            <a:ext cx="5009289" cy="3046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/>
            <a:r>
              <a:rPr lang="ru-RU" sz="2400" u="sng" dirty="0">
                <a:solidFill>
                  <a:srgbClr val="CC3300"/>
                </a:solidFill>
              </a:rPr>
              <a:t>Уголь</a:t>
            </a:r>
            <a:r>
              <a:rPr lang="ru-RU" sz="2400" dirty="0"/>
              <a:t>, наравне с нефтью и природным газом, - это </a:t>
            </a:r>
            <a:r>
              <a:rPr lang="ru-RU" sz="2400" u="sng" dirty="0">
                <a:solidFill>
                  <a:srgbClr val="CC3300"/>
                </a:solidFill>
              </a:rPr>
              <a:t>уникальное богатство России</a:t>
            </a:r>
            <a:r>
              <a:rPr lang="ru-RU" sz="2400" dirty="0"/>
              <a:t>, которое может послужить и нам, и нашим внукам, и даже правнукам, поскольку запасы углей в России по расчетным периодам эксплуатации выше нефтяных.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717432" cy="792088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 - ресурсы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825352" y="1268760"/>
            <a:ext cx="7139136" cy="3949799"/>
          </a:xfrm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400" b="1" dirty="0"/>
              <a:t>Карта:</a:t>
            </a:r>
            <a:endParaRPr lang="ru-RU" sz="2400" dirty="0">
              <a:hlinkClick r:id="rId2"/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75000"/>
              <a:buNone/>
            </a:pPr>
            <a:r>
              <a:rPr lang="ru-RU" sz="1800" dirty="0">
                <a:hlinkClick r:id="rId3"/>
              </a:rPr>
              <a:t>http://</a:t>
            </a:r>
            <a:r>
              <a:rPr lang="ru-RU" sz="1800" dirty="0" smtClean="0">
                <a:hlinkClick r:id="rId3"/>
              </a:rPr>
              <a:t>www.hometownsevier.com/wp-content/uploads/2013/04/Compass-And-Old-Map.jpg</a:t>
            </a:r>
            <a:r>
              <a:rPr lang="ru-RU" sz="1800" dirty="0" smtClean="0"/>
              <a:t> </a:t>
            </a:r>
            <a:endParaRPr lang="ru-RU" sz="1800" dirty="0"/>
          </a:p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400" b="1" dirty="0" smtClean="0"/>
              <a:t>Сундук и карта: </a:t>
            </a:r>
            <a:endParaRPr lang="ru-RU" sz="2400" b="1" dirty="0"/>
          </a:p>
          <a:p>
            <a:pPr marL="0" indent="0"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75000"/>
              <a:buNone/>
            </a:pPr>
            <a:r>
              <a:rPr lang="en-US" sz="1800" dirty="0">
                <a:hlinkClick r:id="rId4"/>
              </a:rPr>
              <a:t>http://</a:t>
            </a:r>
            <a:r>
              <a:rPr lang="en-US" sz="1800" dirty="0" smtClean="0">
                <a:hlinkClick r:id="rId4"/>
              </a:rPr>
              <a:t>img-fotki.yandex.ru/get/9480/206363740.48e/0_d6f2f_4dd0f139_orig</a:t>
            </a:r>
            <a:r>
              <a:rPr lang="ru-RU" sz="1800" dirty="0" smtClean="0"/>
              <a:t> </a:t>
            </a:r>
            <a:endParaRPr lang="ru-RU" sz="1800" dirty="0"/>
          </a:p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400" b="1" dirty="0" smtClean="0"/>
              <a:t>Подзорная труба:</a:t>
            </a:r>
            <a:endParaRPr lang="ru-RU" sz="2400" dirty="0">
              <a:hlinkClick r:id="rId5"/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75000"/>
              <a:buNone/>
            </a:pPr>
            <a:r>
              <a:rPr lang="ru-RU" sz="1800" dirty="0">
                <a:hlinkClick r:id="rId6"/>
              </a:rPr>
              <a:t>http://</a:t>
            </a:r>
            <a:r>
              <a:rPr lang="ru-RU" sz="1800" dirty="0" smtClean="0">
                <a:hlinkClick r:id="rId6"/>
              </a:rPr>
              <a:t>shop.kladz.ru/image/cache/data/goriz/sl492909-500x500.png</a:t>
            </a:r>
            <a:r>
              <a:rPr lang="ru-RU" sz="1800" dirty="0" smtClean="0"/>
              <a:t> </a:t>
            </a:r>
            <a:endParaRPr lang="ru-RU" sz="1800" b="1" dirty="0" smtClean="0"/>
          </a:p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400" b="1" dirty="0" smtClean="0"/>
              <a:t>Часы:</a:t>
            </a:r>
            <a:endParaRPr lang="ru-RU" sz="2400" dirty="0"/>
          </a:p>
          <a:p>
            <a:pPr marL="0" indent="0"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75000"/>
              <a:buNone/>
            </a:pPr>
            <a:r>
              <a:rPr lang="en-US" sz="1800" dirty="0">
                <a:hlinkClick r:id="rId7"/>
              </a:rPr>
              <a:t>http://</a:t>
            </a:r>
            <a:r>
              <a:rPr lang="en-US" sz="1800" dirty="0" smtClean="0">
                <a:hlinkClick r:id="rId7"/>
              </a:rPr>
              <a:t>www.vippresent.ru/chasi_derevo/shturval_2.jpg</a:t>
            </a:r>
            <a:r>
              <a:rPr lang="ru-RU" sz="1800" dirty="0" smtClean="0"/>
              <a:t> </a:t>
            </a:r>
            <a:endParaRPr lang="ru-RU" sz="18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11560" y="6021288"/>
            <a:ext cx="8352928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7723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527</Words>
  <Application>Microsoft Office PowerPoint</Application>
  <PresentationFormat>Экран (4:3)</PresentationFormat>
  <Paragraphs>102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Угольная промышленность 9класс</vt:lpstr>
      <vt:lpstr>Цель урока:</vt:lpstr>
      <vt:lpstr>Угольная промышленность</vt:lpstr>
      <vt:lpstr>Виды угля</vt:lpstr>
      <vt:lpstr>  Способы добычи угля Добыча зависит от глубины залегания угольных пластов </vt:lpstr>
      <vt:lpstr>       Подземный (в шахтах)</vt:lpstr>
      <vt:lpstr>Способы добычи</vt:lpstr>
      <vt:lpstr>Угольные бассейны</vt:lpstr>
      <vt:lpstr>Транспортировка угла</vt:lpstr>
      <vt:lpstr>Применение угля </vt:lpstr>
      <vt:lpstr>Применение угля </vt:lpstr>
      <vt:lpstr>Применение угля </vt:lpstr>
      <vt:lpstr>Проблемы угольной промышленности</vt:lpstr>
      <vt:lpstr>Проблемы угольной промышленности</vt:lpstr>
      <vt:lpstr>Экологические проблемы</vt:lpstr>
      <vt:lpstr>Экологические проблемы</vt:lpstr>
      <vt:lpstr>Социально-экономические проблемы</vt:lpstr>
      <vt:lpstr>Перспективы развития угольной промышленности</vt:lpstr>
      <vt:lpstr>Перспективы развития угольной промышленности</vt:lpstr>
      <vt:lpstr>               Заключение </vt:lpstr>
      <vt:lpstr>Интернет -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Географические</dc:title>
  <dc:creator>Ранько Елена</dc:creator>
  <cp:lastModifiedBy>User</cp:lastModifiedBy>
  <cp:revision>43</cp:revision>
  <dcterms:created xsi:type="dcterms:W3CDTF">2015-04-19T15:51:03Z</dcterms:created>
  <dcterms:modified xsi:type="dcterms:W3CDTF">2017-02-01T11:54:42Z</dcterms:modified>
</cp:coreProperties>
</file>